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110EF59-A6E8-4342-96B2-8499A1CF9110}" type="datetimeFigureOut">
              <a:rPr lang="ar-IQ" smtClean="0"/>
              <a:t>06/10/1442</a:t>
            </a:fld>
            <a:endParaRPr lang="ar-IQ"/>
          </a:p>
        </p:txBody>
      </p:sp>
      <p:sp>
        <p:nvSpPr>
          <p:cNvPr id="5" name="Footer Placeholder 4"/>
          <p:cNvSpPr>
            <a:spLocks noGrp="1"/>
          </p:cNvSpPr>
          <p:nvPr>
            <p:ph type="ftr" sz="quarter" idx="11"/>
          </p:nvPr>
        </p:nvSpPr>
        <p:spPr>
          <a:xfrm>
            <a:off x="1174044" y="5357592"/>
            <a:ext cx="5034845" cy="365125"/>
          </a:xfrm>
        </p:spPr>
        <p:txBody>
          <a:bodyPr/>
          <a:lstStyle/>
          <a:p>
            <a:endParaRPr lang="ar-IQ"/>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918CE0A-B933-43F4-8B1D-C24404D22A5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110EF59-A6E8-4342-96B2-8499A1CF9110}"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110EF59-A6E8-4342-96B2-8499A1CF9110}"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110EF59-A6E8-4342-96B2-8499A1CF9110}"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110EF59-A6E8-4342-96B2-8499A1CF9110}"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9110EF59-A6E8-4342-96B2-8499A1CF9110}" type="datetimeFigureOut">
              <a:rPr lang="ar-IQ" smtClean="0"/>
              <a:t>06/10/1442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18CE0A-B933-43F4-8B1D-C24404D22A5D}" type="slidenum">
              <a:rPr lang="ar-IQ" smtClean="0"/>
              <a:t>‹#›</a:t>
            </a:fld>
            <a:endParaRPr lang="ar-IQ"/>
          </a:p>
        </p:txBody>
      </p:sp>
      <p:sp>
        <p:nvSpPr>
          <p:cNvPr id="9" name="Content Placeholder 8"/>
          <p:cNvSpPr>
            <a:spLocks noGrp="1"/>
          </p:cNvSpPr>
          <p:nvPr>
            <p:ph sz="quarter" idx="13"/>
          </p:nvPr>
        </p:nvSpPr>
        <p:spPr>
          <a:xfrm>
            <a:off x="1298448" y="2121407"/>
            <a:ext cx="3200400" cy="360273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9110EF59-A6E8-4342-96B2-8499A1CF9110}" type="datetimeFigureOut">
              <a:rPr lang="ar-IQ" smtClean="0"/>
              <a:t>06/10/1442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18CE0A-B933-43F4-8B1D-C24404D22A5D}" type="slidenum">
              <a:rPr lang="ar-IQ" smtClean="0"/>
              <a:t>‹#›</a:t>
            </a:fld>
            <a:endParaRPr lang="ar-IQ"/>
          </a:p>
        </p:txBody>
      </p:sp>
      <p:sp>
        <p:nvSpPr>
          <p:cNvPr id="11" name="Content Placeholder 10"/>
          <p:cNvSpPr>
            <a:spLocks noGrp="1"/>
          </p:cNvSpPr>
          <p:nvPr>
            <p:ph sz="quarter" idx="13"/>
          </p:nvPr>
        </p:nvSpPr>
        <p:spPr>
          <a:xfrm>
            <a:off x="1298448" y="2944368"/>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9110EF59-A6E8-4342-96B2-8499A1CF9110}" type="datetimeFigureOut">
              <a:rPr lang="ar-IQ" smtClean="0"/>
              <a:t>06/10/1442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0EF59-A6E8-4342-96B2-8499A1CF9110}" type="datetimeFigureOut">
              <a:rPr lang="ar-IQ" smtClean="0"/>
              <a:t>06/10/1442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18CE0A-B933-43F4-8B1D-C24404D22A5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1698" y="5885672"/>
            <a:ext cx="1213821" cy="365125"/>
          </a:xfrm>
        </p:spPr>
        <p:txBody>
          <a:bodyPr/>
          <a:lstStyle/>
          <a:p>
            <a:fld id="{9110EF59-A6E8-4342-96B2-8499A1CF9110}" type="datetimeFigureOut">
              <a:rPr lang="ar-IQ" smtClean="0"/>
              <a:t>06/10/1442</a:t>
            </a:fld>
            <a:endParaRPr lang="ar-IQ"/>
          </a:p>
        </p:txBody>
      </p:sp>
      <p:sp>
        <p:nvSpPr>
          <p:cNvPr id="6" name="Footer Placeholder 5"/>
          <p:cNvSpPr>
            <a:spLocks noGrp="1"/>
          </p:cNvSpPr>
          <p:nvPr>
            <p:ph type="ftr" sz="quarter" idx="11"/>
          </p:nvPr>
        </p:nvSpPr>
        <p:spPr>
          <a:xfrm rot="-60000">
            <a:off x="914554" y="5829261"/>
            <a:ext cx="3522607" cy="365125"/>
          </a:xfrm>
        </p:spPr>
        <p:txBody>
          <a:bodyPr/>
          <a:lstStyle/>
          <a:p>
            <a:endParaRPr lang="ar-IQ"/>
          </a:p>
        </p:txBody>
      </p:sp>
      <p:sp>
        <p:nvSpPr>
          <p:cNvPr id="7" name="Slide Number Placeholder 6"/>
          <p:cNvSpPr>
            <a:spLocks noGrp="1"/>
          </p:cNvSpPr>
          <p:nvPr>
            <p:ph type="sldNum" sz="quarter" idx="12"/>
          </p:nvPr>
        </p:nvSpPr>
        <p:spPr>
          <a:xfrm rot="60000">
            <a:off x="7557313" y="5896961"/>
            <a:ext cx="554023" cy="365125"/>
          </a:xfrm>
        </p:spPr>
        <p:txBody>
          <a:bodyPr/>
          <a:lstStyle/>
          <a:p>
            <a:fld id="{B918CE0A-B933-43F4-8B1D-C24404D22A5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5936" y="5888737"/>
            <a:ext cx="1213821" cy="365125"/>
          </a:xfrm>
        </p:spPr>
        <p:txBody>
          <a:bodyPr/>
          <a:lstStyle/>
          <a:p>
            <a:fld id="{9110EF59-A6E8-4342-96B2-8499A1CF9110}" type="datetimeFigureOut">
              <a:rPr lang="ar-IQ" smtClean="0"/>
              <a:t>06/10/1442</a:t>
            </a:fld>
            <a:endParaRPr lang="ar-IQ"/>
          </a:p>
        </p:txBody>
      </p:sp>
      <p:sp>
        <p:nvSpPr>
          <p:cNvPr id="6" name="Footer Placeholder 5"/>
          <p:cNvSpPr>
            <a:spLocks noGrp="1"/>
          </p:cNvSpPr>
          <p:nvPr>
            <p:ph type="ftr" sz="quarter" idx="11"/>
          </p:nvPr>
        </p:nvSpPr>
        <p:spPr>
          <a:xfrm rot="-60000">
            <a:off x="914569" y="5831037"/>
            <a:ext cx="3319043" cy="365125"/>
          </a:xfrm>
        </p:spPr>
        <p:txBody>
          <a:bodyPr/>
          <a:lstStyle/>
          <a:p>
            <a:endParaRPr lang="ar-IQ"/>
          </a:p>
        </p:txBody>
      </p:sp>
      <p:sp>
        <p:nvSpPr>
          <p:cNvPr id="7" name="Slide Number Placeholder 6"/>
          <p:cNvSpPr>
            <a:spLocks noGrp="1"/>
          </p:cNvSpPr>
          <p:nvPr>
            <p:ph type="sldNum" sz="quarter" idx="12"/>
          </p:nvPr>
        </p:nvSpPr>
        <p:spPr>
          <a:xfrm rot="60000">
            <a:off x="7562089" y="5900026"/>
            <a:ext cx="554023" cy="365125"/>
          </a:xfrm>
        </p:spPr>
        <p:txBody>
          <a:bodyPr/>
          <a:lstStyle/>
          <a:p>
            <a:fld id="{B918CE0A-B933-43F4-8B1D-C24404D22A5D}"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110EF59-A6E8-4342-96B2-8499A1CF9110}" type="datetimeFigureOut">
              <a:rPr lang="ar-IQ" smtClean="0"/>
              <a:t>06/10/1442</a:t>
            </a:fld>
            <a:endParaRPr lang="ar-IQ"/>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IQ"/>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918CE0A-B933-43F4-8B1D-C24404D22A5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692697"/>
            <a:ext cx="7774632" cy="1008111"/>
          </a:xfrm>
        </p:spPr>
        <p:txBody>
          <a:bodyPr>
            <a:noAutofit/>
          </a:bodyPr>
          <a:lstStyle/>
          <a:p>
            <a:r>
              <a:rPr lang="ar-IQ" sz="3600" dirty="0" smtClean="0"/>
              <a:t>بسم الله الرحمن الرحيم </a:t>
            </a:r>
            <a:endParaRPr lang="ar-IQ" sz="3600" dirty="0"/>
          </a:p>
        </p:txBody>
      </p:sp>
      <p:sp>
        <p:nvSpPr>
          <p:cNvPr id="3" name="عنوان فرعي 2"/>
          <p:cNvSpPr>
            <a:spLocks noGrp="1"/>
          </p:cNvSpPr>
          <p:nvPr>
            <p:ph type="subTitle" idx="1"/>
          </p:nvPr>
        </p:nvSpPr>
        <p:spPr>
          <a:xfrm>
            <a:off x="611560" y="2348880"/>
            <a:ext cx="8064896" cy="3289920"/>
          </a:xfrm>
        </p:spPr>
        <p:txBody>
          <a:bodyPr>
            <a:normAutofit/>
          </a:bodyPr>
          <a:lstStyle/>
          <a:p>
            <a:r>
              <a:rPr lang="ar-IQ" sz="4000" b="1" dirty="0" smtClean="0">
                <a:solidFill>
                  <a:schemeClr val="tx1"/>
                </a:solidFill>
              </a:rPr>
              <a:t>المحاضرة الثانية </a:t>
            </a:r>
            <a:br>
              <a:rPr lang="ar-IQ" sz="4000" b="1" dirty="0" smtClean="0">
                <a:solidFill>
                  <a:schemeClr val="tx1"/>
                </a:solidFill>
              </a:rPr>
            </a:br>
            <a:r>
              <a:rPr lang="ar-IQ" sz="4000" b="1" dirty="0" smtClean="0">
                <a:solidFill>
                  <a:schemeClr val="tx1"/>
                </a:solidFill>
              </a:rPr>
              <a:t>تحليل تربة وماء ونبات عملي </a:t>
            </a:r>
            <a:br>
              <a:rPr lang="ar-IQ" sz="4000" b="1" dirty="0" smtClean="0">
                <a:solidFill>
                  <a:schemeClr val="tx1"/>
                </a:solidFill>
              </a:rPr>
            </a:br>
            <a:r>
              <a:rPr lang="ar-IQ" sz="4000" b="1" dirty="0" smtClean="0">
                <a:solidFill>
                  <a:schemeClr val="tx1"/>
                </a:solidFill>
              </a:rPr>
              <a:t>2021/5/18</a:t>
            </a:r>
            <a:br>
              <a:rPr lang="ar-IQ" sz="4000" b="1" dirty="0" smtClean="0">
                <a:solidFill>
                  <a:schemeClr val="tx1"/>
                </a:solidFill>
              </a:rPr>
            </a:br>
            <a:endParaRPr lang="ar-IQ" sz="4000" b="1" dirty="0">
              <a:solidFill>
                <a:schemeClr val="tx1"/>
              </a:solidFill>
            </a:endParaRPr>
          </a:p>
        </p:txBody>
      </p:sp>
    </p:spTree>
    <p:extLst>
      <p:ext uri="{BB962C8B-B14F-4D97-AF65-F5344CB8AC3E}">
        <p14:creationId xmlns:p14="http://schemas.microsoft.com/office/powerpoint/2010/main" val="4000730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الواجب البيتي الاول </a:t>
            </a:r>
            <a:endParaRPr lang="ar-IQ" dirty="0">
              <a:solidFill>
                <a:srgbClr val="FF0000"/>
              </a:solidFill>
            </a:endParaRPr>
          </a:p>
        </p:txBody>
      </p:sp>
      <p:sp>
        <p:nvSpPr>
          <p:cNvPr id="3" name="عنصر نائب للمحتوى 2"/>
          <p:cNvSpPr>
            <a:spLocks noGrp="1"/>
          </p:cNvSpPr>
          <p:nvPr>
            <p:ph idx="1"/>
          </p:nvPr>
        </p:nvSpPr>
        <p:spPr>
          <a:xfrm>
            <a:off x="971600" y="2119257"/>
            <a:ext cx="7200800" cy="3603812"/>
          </a:xfrm>
        </p:spPr>
        <p:txBody>
          <a:bodyPr/>
          <a:lstStyle/>
          <a:p>
            <a:pPr marL="0" indent="0">
              <a:buNone/>
            </a:pPr>
            <a:r>
              <a:rPr lang="ar-IQ" b="1" dirty="0" smtClean="0"/>
              <a:t> </a:t>
            </a:r>
            <a:endParaRPr lang="en-US" dirty="0"/>
          </a:p>
          <a:p>
            <a:pPr marL="0" lvl="0" indent="0" algn="just">
              <a:buNone/>
            </a:pPr>
            <a:r>
              <a:rPr lang="ar-IQ" sz="2800" b="1" dirty="0"/>
              <a:t>س1</a:t>
            </a:r>
            <a:r>
              <a:rPr lang="en-US" sz="2800" b="1" dirty="0"/>
              <a:t>/ </a:t>
            </a:r>
            <a:r>
              <a:rPr lang="ar-IQ" sz="2800" b="1" dirty="0"/>
              <a:t> هل توجد طريقة اخرى لتجفيف العينات الترابية </a:t>
            </a:r>
            <a:r>
              <a:rPr lang="ar-IQ" sz="2800" b="1" dirty="0" smtClean="0"/>
              <a:t>؟</a:t>
            </a:r>
          </a:p>
          <a:p>
            <a:pPr marL="0" lvl="0" indent="0" algn="just">
              <a:buNone/>
            </a:pPr>
            <a:r>
              <a:rPr lang="ar-IQ" sz="2800" b="1" dirty="0" smtClean="0"/>
              <a:t>س 2 / هل المنخل المستعمل في نخل العينات الترابية يكون دائما ذو قطر 2 ملم ؟ لماذا ؟</a:t>
            </a:r>
            <a:endParaRPr lang="en-US" sz="2800" b="1" dirty="0"/>
          </a:p>
          <a:p>
            <a:pPr marL="0" indent="0" algn="just">
              <a:buNone/>
            </a:pPr>
            <a:endParaRPr lang="ar-IQ" sz="2800" dirty="0"/>
          </a:p>
        </p:txBody>
      </p:sp>
    </p:spTree>
    <p:extLst>
      <p:ext uri="{BB962C8B-B14F-4D97-AF65-F5344CB8AC3E}">
        <p14:creationId xmlns:p14="http://schemas.microsoft.com/office/powerpoint/2010/main" val="1343674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استقبال العينات في المختبر </a:t>
            </a: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pPr marL="514350" indent="-514350" algn="just">
              <a:buFont typeface="+mj-lt"/>
              <a:buAutoNum type="arabicPeriod"/>
            </a:pPr>
            <a:r>
              <a:rPr lang="ar-IQ" sz="2800" b="1" dirty="0" smtClean="0"/>
              <a:t>تعطى العينات ارقاما خاصة توضع عليها وتسجل عليها معلومات تخص الموقع والعمق وتاريخ اخذ النموذج وكذلك تسجل في سجل خاص .</a:t>
            </a:r>
          </a:p>
          <a:p>
            <a:pPr marL="514350" indent="-514350" algn="just">
              <a:buFont typeface="+mj-lt"/>
              <a:buAutoNum type="arabicPeriod"/>
            </a:pPr>
            <a:r>
              <a:rPr lang="ar-IQ" sz="2800" b="1" dirty="0" smtClean="0"/>
              <a:t>تجفيف العينات </a:t>
            </a:r>
            <a:r>
              <a:rPr lang="en-US" sz="2800" b="1" dirty="0" smtClean="0"/>
              <a:t>Drying</a:t>
            </a:r>
            <a:endParaRPr lang="ar-IQ" sz="2800" b="1" dirty="0" smtClean="0"/>
          </a:p>
          <a:p>
            <a:pPr marL="514350" indent="-514350" algn="just">
              <a:buFont typeface="+mj-lt"/>
              <a:buAutoNum type="arabicPeriod"/>
            </a:pPr>
            <a:r>
              <a:rPr lang="ar-IQ" sz="2800" b="1" dirty="0" smtClean="0"/>
              <a:t>خلط العينات </a:t>
            </a:r>
            <a:r>
              <a:rPr lang="en-US" sz="2800" b="1" dirty="0" smtClean="0"/>
              <a:t>Mixing</a:t>
            </a:r>
            <a:endParaRPr lang="ar-IQ" sz="2800" b="1" dirty="0" smtClean="0"/>
          </a:p>
          <a:p>
            <a:pPr marL="514350" indent="-514350" algn="just">
              <a:buFont typeface="+mj-lt"/>
              <a:buAutoNum type="arabicPeriod"/>
            </a:pPr>
            <a:r>
              <a:rPr lang="ar-IQ" sz="2800" b="1" dirty="0" smtClean="0"/>
              <a:t>طحن ونخل العينات </a:t>
            </a:r>
            <a:r>
              <a:rPr lang="en-US" sz="2800" b="1" dirty="0" smtClean="0"/>
              <a:t>Grinding and Sieving</a:t>
            </a:r>
            <a:endParaRPr lang="ar-IQ" sz="2800" b="1" dirty="0" smtClean="0"/>
          </a:p>
          <a:p>
            <a:pPr marL="514350" indent="-514350" algn="just">
              <a:buFont typeface="+mj-lt"/>
              <a:buAutoNum type="arabicPeriod"/>
            </a:pPr>
            <a:r>
              <a:rPr lang="ar-IQ" sz="2800" b="1" dirty="0" smtClean="0"/>
              <a:t>الخزن لحين أجراء التحليل الكيميائي </a:t>
            </a:r>
            <a:r>
              <a:rPr lang="en-US" sz="2800" b="1" dirty="0" smtClean="0"/>
              <a:t>Storage</a:t>
            </a:r>
            <a:r>
              <a:rPr lang="ar-IQ" sz="2800" b="1" dirty="0" smtClean="0"/>
              <a:t> </a:t>
            </a:r>
          </a:p>
          <a:p>
            <a:pPr marL="514350" indent="-514350" algn="just">
              <a:buFont typeface="+mj-lt"/>
              <a:buAutoNum type="arabicPeriod"/>
            </a:pPr>
            <a:endParaRPr lang="ar-IQ" sz="2800" b="1" dirty="0"/>
          </a:p>
          <a:p>
            <a:pPr marL="0" indent="0" algn="just">
              <a:buNone/>
            </a:pPr>
            <a:endParaRPr lang="ar-IQ" sz="2800" b="1" dirty="0"/>
          </a:p>
        </p:txBody>
      </p:sp>
    </p:spTree>
    <p:extLst>
      <p:ext uri="{BB962C8B-B14F-4D97-AF65-F5344CB8AC3E}">
        <p14:creationId xmlns:p14="http://schemas.microsoft.com/office/powerpoint/2010/main" val="1756503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تجفيف العينات الترابية </a:t>
            </a:r>
            <a:r>
              <a:rPr lang="en-US" dirty="0" smtClean="0"/>
              <a:t>Drying</a:t>
            </a:r>
            <a:endParaRPr lang="ar-IQ" dirty="0"/>
          </a:p>
        </p:txBody>
      </p:sp>
      <p:sp>
        <p:nvSpPr>
          <p:cNvPr id="3" name="عنصر نائب للمحتوى 2"/>
          <p:cNvSpPr>
            <a:spLocks noGrp="1"/>
          </p:cNvSpPr>
          <p:nvPr>
            <p:ph idx="1"/>
          </p:nvPr>
        </p:nvSpPr>
        <p:spPr/>
        <p:txBody>
          <a:bodyPr/>
          <a:lstStyle/>
          <a:p>
            <a:pPr algn="just"/>
            <a:r>
              <a:rPr lang="ar-IQ" b="1" dirty="0" smtClean="0"/>
              <a:t>تجفف الترب هوائيا وذلك من خلال نشر الترب على قطع ورقية أو بلاستيكية كبيرة بحيث تترك لعدة ايام لتجف هوائيا وان مدة التجفيف تعتمد على رطوبة التربة ودرجة حرارة الجو وسرعة الرياح مع مراعاة تقليب العينة كي تجف بسرعة.</a:t>
            </a:r>
            <a:endParaRPr lang="ar-IQ" b="1" dirty="0"/>
          </a:p>
        </p:txBody>
      </p:sp>
    </p:spTree>
    <p:extLst>
      <p:ext uri="{BB962C8B-B14F-4D97-AF65-F5344CB8AC3E}">
        <p14:creationId xmlns:p14="http://schemas.microsoft.com/office/powerpoint/2010/main" val="195425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smtClean="0">
                <a:solidFill>
                  <a:srgbClr val="FF0000"/>
                </a:solidFill>
              </a:rPr>
              <a:t>خلط العينات </a:t>
            </a:r>
            <a:r>
              <a:rPr lang="en-US" b="1" dirty="0" smtClean="0"/>
              <a:t>Mixing</a:t>
            </a:r>
            <a:r>
              <a:rPr lang="ar-IQ" b="1" dirty="0" smtClean="0"/>
              <a:t/>
            </a:r>
            <a:br>
              <a:rPr lang="ar-IQ" b="1" dirty="0" smtClean="0"/>
            </a:br>
            <a:endParaRPr lang="ar-IQ" dirty="0"/>
          </a:p>
        </p:txBody>
      </p:sp>
      <p:sp>
        <p:nvSpPr>
          <p:cNvPr id="3" name="عنصر نائب للمحتوى 2"/>
          <p:cNvSpPr>
            <a:spLocks noGrp="1"/>
          </p:cNvSpPr>
          <p:nvPr>
            <p:ph idx="1"/>
          </p:nvPr>
        </p:nvSpPr>
        <p:spPr/>
        <p:txBody>
          <a:bodyPr/>
          <a:lstStyle/>
          <a:p>
            <a:pPr marL="0" indent="0" algn="just">
              <a:buNone/>
            </a:pPr>
            <a:r>
              <a:rPr lang="ar-IQ" b="1" dirty="0" smtClean="0">
                <a:cs typeface="+mj-cs"/>
              </a:rPr>
              <a:t>يتم </a:t>
            </a:r>
            <a:r>
              <a:rPr lang="ar-IQ" b="1" dirty="0">
                <a:cs typeface="+mj-cs"/>
              </a:rPr>
              <a:t>خلط العينات من خلال وضعها فوق صفيحة بلاستيكية ويتم دحرجة التربة من احدى جهات الصفيحة البلاستيكية ومن ثم تسحب زوايا الصفيحة البلاستيكية المتقابلة وتعاد هذه العمليات عدة مرات لغرض تجانس العينة .</a:t>
            </a:r>
            <a:endParaRPr lang="en-US" b="1" dirty="0">
              <a:cs typeface="+mj-cs"/>
            </a:endParaRPr>
          </a:p>
          <a:p>
            <a:endParaRPr lang="ar-IQ" dirty="0"/>
          </a:p>
        </p:txBody>
      </p:sp>
    </p:spTree>
    <p:extLst>
      <p:ext uri="{BB962C8B-B14F-4D97-AF65-F5344CB8AC3E}">
        <p14:creationId xmlns:p14="http://schemas.microsoft.com/office/powerpoint/2010/main" val="315180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smtClean="0">
                <a:solidFill>
                  <a:srgbClr val="FF0000"/>
                </a:solidFill>
              </a:rPr>
              <a:t>طحن ونخل العينات </a:t>
            </a:r>
            <a:r>
              <a:rPr lang="en-US" b="1" dirty="0" smtClean="0"/>
              <a:t>Grinding and Sieving  </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a:bodyPr>
          <a:lstStyle/>
          <a:p>
            <a:pPr marL="0" indent="0" algn="just">
              <a:buNone/>
            </a:pPr>
            <a:r>
              <a:rPr lang="ar-IQ" b="1" dirty="0" smtClean="0">
                <a:cs typeface="+mj-cs"/>
              </a:rPr>
              <a:t>يتم </a:t>
            </a:r>
            <a:r>
              <a:rPr lang="ar-IQ" b="1" dirty="0">
                <a:cs typeface="+mj-cs"/>
              </a:rPr>
              <a:t>طحن العينات للتخلص من الكتل والمجاميع الكبيرة بواسطة اسطوانة خشبية او مطاطية مع تجنب تحويل التربة الى مسحوق ناعم جدا ، بعد ذلك تنخل التربة من خلال منخل قطر فتحاته 2ملم .في بعض التحليلات يتم طحن التربة الى حبيبات انعم من 2 ملم مثل تقدير المادة العضوية </a:t>
            </a:r>
            <a:r>
              <a:rPr lang="ar-IQ" b="1" dirty="0" err="1">
                <a:cs typeface="+mj-cs"/>
              </a:rPr>
              <a:t>وكاربونات</a:t>
            </a:r>
            <a:r>
              <a:rPr lang="ar-IQ" b="1" dirty="0">
                <a:cs typeface="+mj-cs"/>
              </a:rPr>
              <a:t> الكالسيوم </a:t>
            </a:r>
            <a:r>
              <a:rPr lang="ar-IQ" b="1" dirty="0" smtClean="0">
                <a:cs typeface="+mj-cs"/>
              </a:rPr>
              <a:t>. يجب </a:t>
            </a:r>
            <a:r>
              <a:rPr lang="ar-IQ" b="1" dirty="0">
                <a:cs typeface="+mj-cs"/>
              </a:rPr>
              <a:t>الانتباه الى نوع الادوات المستخدمة في طحن التربة اذا اريد تقدير العناصر الصغرى مثل الزنك والنحاس حيث يجب ان تستخدم ادوات خزفيه لتجنب التلوث .</a:t>
            </a:r>
            <a:endParaRPr lang="en-US" b="1" dirty="0">
              <a:cs typeface="+mj-cs"/>
            </a:endParaRPr>
          </a:p>
          <a:p>
            <a:endParaRPr lang="ar-IQ" dirty="0"/>
          </a:p>
        </p:txBody>
      </p:sp>
    </p:spTree>
    <p:extLst>
      <p:ext uri="{BB962C8B-B14F-4D97-AF65-F5344CB8AC3E}">
        <p14:creationId xmlns:p14="http://schemas.microsoft.com/office/powerpoint/2010/main" val="161588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خزن العينات </a:t>
            </a:r>
            <a:r>
              <a:rPr lang="en-US" b="1" dirty="0" smtClean="0"/>
              <a:t>Storage</a:t>
            </a:r>
            <a:endParaRPr lang="ar-IQ" dirty="0"/>
          </a:p>
        </p:txBody>
      </p:sp>
      <p:sp>
        <p:nvSpPr>
          <p:cNvPr id="3" name="عنصر نائب للمحتوى 2"/>
          <p:cNvSpPr>
            <a:spLocks noGrp="1"/>
          </p:cNvSpPr>
          <p:nvPr>
            <p:ph idx="1"/>
          </p:nvPr>
        </p:nvSpPr>
        <p:spPr/>
        <p:txBody>
          <a:bodyPr>
            <a:normAutofit/>
          </a:bodyPr>
          <a:lstStyle/>
          <a:p>
            <a:pPr marL="0" indent="0">
              <a:buNone/>
            </a:pPr>
            <a:r>
              <a:rPr lang="en-US" b="1" dirty="0" smtClean="0"/>
              <a:t> </a:t>
            </a:r>
            <a:endParaRPr lang="en-US" dirty="0"/>
          </a:p>
          <a:p>
            <a:pPr marL="0" indent="0" algn="just">
              <a:buNone/>
            </a:pPr>
            <a:r>
              <a:rPr lang="ar-IQ" b="1" dirty="0">
                <a:cs typeface="+mj-cs"/>
              </a:rPr>
              <a:t>بعد اكمال العمليات السابقة يتم تعبئة العينات في علب او اكياس بلاستيكية  مخصصه لذلك ولها ارقام او هويه تعريفية مع حفظ النماذج بعيدا عن التأثيرات الكيميائية او الماء لحين وقت التحليل هناك تغيرات كيميائية تطرأ على النموذج بعد التجفيف والخزن وهذا يعتمد على درجة الحرارة ومدة التجفيف والخزن ومن اهم هذه التغيرات هي تغير محتوى النترات وعدد البكتريا ودرجة تفاعل التربة وجهد الاكسدة والاختزال  . </a:t>
            </a:r>
          </a:p>
        </p:txBody>
      </p:sp>
    </p:spTree>
    <p:extLst>
      <p:ext uri="{BB962C8B-B14F-4D97-AF65-F5344CB8AC3E}">
        <p14:creationId xmlns:p14="http://schemas.microsoft.com/office/powerpoint/2010/main" val="311150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sz="3600" b="1" dirty="0" smtClean="0">
                <a:solidFill>
                  <a:srgbClr val="FF0000"/>
                </a:solidFill>
              </a:rPr>
              <a:t>يجب على الشخص القائم بالتحليل اتباع بعض الخطوات اثناء اجراء التحليلات الكيميائية : </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fontScale="85000" lnSpcReduction="10000"/>
          </a:bodyPr>
          <a:lstStyle/>
          <a:p>
            <a:pPr marL="0" indent="0" algn="just">
              <a:buNone/>
            </a:pPr>
            <a:r>
              <a:rPr lang="ar-IQ" b="1" dirty="0" smtClean="0"/>
              <a:t>1</a:t>
            </a:r>
            <a:r>
              <a:rPr lang="ar-IQ" b="1" dirty="0"/>
              <a:t>. تعامل الأجهزة بدقة عالية للحصول على النتائج المضبوطة .</a:t>
            </a:r>
            <a:endParaRPr lang="en-US" dirty="0"/>
          </a:p>
          <a:p>
            <a:pPr marL="0" indent="0" algn="just">
              <a:buNone/>
            </a:pPr>
            <a:r>
              <a:rPr lang="ar-IQ" b="1" dirty="0"/>
              <a:t>2. الحذر عند استعمال المواد الكيميائية مع استعمال الادوات الملائمة لذلك .</a:t>
            </a:r>
            <a:endParaRPr lang="en-US" dirty="0"/>
          </a:p>
          <a:p>
            <a:pPr marL="0" indent="0" algn="just">
              <a:buNone/>
            </a:pPr>
            <a:r>
              <a:rPr lang="ar-IQ" b="1" dirty="0"/>
              <a:t>3. التأكد من نظافة الأجهزة والادوات قبل الاستعمال .</a:t>
            </a:r>
            <a:endParaRPr lang="en-US" dirty="0"/>
          </a:p>
          <a:p>
            <a:pPr marL="0" indent="0" algn="just">
              <a:buNone/>
            </a:pPr>
            <a:r>
              <a:rPr lang="ar-IQ" b="1" dirty="0"/>
              <a:t>4. عدم ترك المواد الكيميائية داخل العلب بل يجب غسلها فورا بالماء.</a:t>
            </a:r>
            <a:endParaRPr lang="en-US" dirty="0"/>
          </a:p>
          <a:p>
            <a:pPr marL="0" indent="0" algn="just">
              <a:buNone/>
            </a:pPr>
            <a:r>
              <a:rPr lang="ar-IQ" b="1" dirty="0"/>
              <a:t>5. ضع علامة على الزجاجيات عند وضع المحاليل فيها لتجنب الالتباس .</a:t>
            </a:r>
            <a:endParaRPr lang="en-US" dirty="0"/>
          </a:p>
          <a:p>
            <a:pPr marL="0" indent="0" algn="just">
              <a:buNone/>
            </a:pPr>
            <a:r>
              <a:rPr lang="ar-IQ" b="1" dirty="0"/>
              <a:t>6. اتباع طريقة العمل المقررة .</a:t>
            </a:r>
            <a:endParaRPr lang="en-US" dirty="0"/>
          </a:p>
          <a:p>
            <a:pPr marL="0" indent="0" algn="just">
              <a:buNone/>
            </a:pPr>
            <a:r>
              <a:rPr lang="ar-IQ" b="1" dirty="0"/>
              <a:t>7. يجب تسجيل النتائج والملاحظات وتدوين  اي خطأ يحصل اثناء العمل في تقرير كامل .</a:t>
            </a:r>
            <a:endParaRPr lang="en-US" dirty="0"/>
          </a:p>
          <a:p>
            <a:pPr marL="0" indent="0" algn="just">
              <a:buNone/>
            </a:pPr>
            <a:r>
              <a:rPr lang="ar-IQ" b="1" dirty="0"/>
              <a:t>8. تتم الحسابات وترسم النتائج ثم تناقش . </a:t>
            </a:r>
            <a:endParaRPr lang="en-US" dirty="0"/>
          </a:p>
          <a:p>
            <a:endParaRPr lang="ar-IQ" dirty="0"/>
          </a:p>
        </p:txBody>
      </p:sp>
    </p:spTree>
    <p:extLst>
      <p:ext uri="{BB962C8B-B14F-4D97-AF65-F5344CB8AC3E}">
        <p14:creationId xmlns:p14="http://schemas.microsoft.com/office/powerpoint/2010/main" val="21745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smtClean="0">
                <a:solidFill>
                  <a:srgbClr val="FF0000"/>
                </a:solidFill>
              </a:rPr>
              <a:t>ملاحظات عند اخذ العينات من الترب الملحية </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a:bodyPr>
          <a:lstStyle/>
          <a:p>
            <a:pPr marL="0" indent="0" algn="just">
              <a:buNone/>
            </a:pPr>
            <a:r>
              <a:rPr lang="ar-IQ" dirty="0" smtClean="0"/>
              <a:t>1</a:t>
            </a:r>
            <a:r>
              <a:rPr lang="ar-IQ" b="1" dirty="0"/>
              <a:t>. يكون الحصول على النماذج عندما تكون التربة جافة .</a:t>
            </a:r>
            <a:endParaRPr lang="en-US" b="1" dirty="0"/>
          </a:p>
          <a:p>
            <a:pPr marL="0" indent="0" algn="just">
              <a:buNone/>
            </a:pPr>
            <a:r>
              <a:rPr lang="ar-IQ" b="1" dirty="0"/>
              <a:t>2. عند وجود القشرة الملحية فيجب الحصول على نماذج منفصلة لها.</a:t>
            </a:r>
            <a:endParaRPr lang="en-US" b="1" dirty="0"/>
          </a:p>
          <a:p>
            <a:pPr marL="0" indent="0" algn="just">
              <a:buNone/>
            </a:pPr>
            <a:r>
              <a:rPr lang="ar-IQ" b="1" dirty="0"/>
              <a:t>3.توخذ نماذج لطبقة الحراثة (0-15 ) سم بواسطه المثقب .</a:t>
            </a:r>
            <a:endParaRPr lang="en-US" b="1" dirty="0"/>
          </a:p>
          <a:p>
            <a:pPr marL="0" indent="0" algn="just">
              <a:buNone/>
            </a:pPr>
            <a:r>
              <a:rPr lang="ar-IQ" b="1" dirty="0"/>
              <a:t>4. يتم الحصول على نماذج من الافاق المختلفة لمقد التربة ولحد عمق 2م </a:t>
            </a:r>
            <a:r>
              <a:rPr lang="ar-IQ" b="1" dirty="0" smtClean="0"/>
              <a:t>.</a:t>
            </a:r>
            <a:endParaRPr lang="en-US" b="1" dirty="0"/>
          </a:p>
        </p:txBody>
      </p:sp>
    </p:spTree>
    <p:extLst>
      <p:ext uri="{BB962C8B-B14F-4D97-AF65-F5344CB8AC3E}">
        <p14:creationId xmlns:p14="http://schemas.microsoft.com/office/powerpoint/2010/main" val="1414831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pPr marL="0" indent="0" algn="just">
              <a:buNone/>
            </a:pPr>
            <a:r>
              <a:rPr lang="ar-IQ" dirty="0" smtClean="0"/>
              <a:t>5</a:t>
            </a:r>
            <a:r>
              <a:rPr lang="ar-IQ" b="1" dirty="0" smtClean="0"/>
              <a:t>. تؤخذ مجموعه من النماذج وتخلط للحصول على نموذج مركب وفي الاقل يجب ان تأخذ 3 نماذج لكل عمق ومن الافضل من 6-8 نماذج لكل عمق .</a:t>
            </a:r>
            <a:endParaRPr lang="en-US" b="1" dirty="0" smtClean="0"/>
          </a:p>
          <a:p>
            <a:pPr marL="0" indent="0" algn="just">
              <a:buNone/>
            </a:pPr>
            <a:r>
              <a:rPr lang="ar-IQ" b="1" dirty="0" smtClean="0"/>
              <a:t>6. توضع النماذج الخاصة بكل عمق بصورة منفصلة في اكياس بلاستيكية .</a:t>
            </a:r>
            <a:endParaRPr lang="en-US" b="1" dirty="0" smtClean="0"/>
          </a:p>
          <a:p>
            <a:pPr marL="0" indent="0" algn="just">
              <a:buNone/>
            </a:pPr>
            <a:r>
              <a:rPr lang="ar-IQ" b="1" dirty="0" smtClean="0"/>
              <a:t>7.حجم النموذج يعتمد على الملوحة وسعة مسك التربة للماء وعادتا يكون الحجم 200 غم للترب الطينية و400 غم للترب الرملية .</a:t>
            </a:r>
            <a:endParaRPr lang="en-US" b="1" dirty="0" smtClean="0"/>
          </a:p>
          <a:p>
            <a:pPr marL="0" indent="0" algn="just">
              <a:buNone/>
            </a:pPr>
            <a:r>
              <a:rPr lang="ar-IQ" b="1" dirty="0" smtClean="0"/>
              <a:t>8. ان وقت اخذ النموذج يجب ان يكون قبل زراعة المحصول في الاراضي .</a:t>
            </a:r>
            <a:endParaRPr lang="en-US" b="1" dirty="0" smtClean="0"/>
          </a:p>
          <a:p>
            <a:endParaRPr lang="ar-IQ" dirty="0" smtClean="0"/>
          </a:p>
          <a:p>
            <a:endParaRPr lang="ar-IQ" dirty="0"/>
          </a:p>
        </p:txBody>
      </p:sp>
    </p:spTree>
    <p:extLst>
      <p:ext uri="{BB962C8B-B14F-4D97-AF65-F5344CB8AC3E}">
        <p14:creationId xmlns:p14="http://schemas.microsoft.com/office/powerpoint/2010/main" val="26202209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دبوس تثبيت">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دبوس تثبيت">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بوس تثبيت">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41</TotalTime>
  <Words>555</Words>
  <Application>Microsoft Office PowerPoint</Application>
  <PresentationFormat>عرض على الشاشة (3:4)‏</PresentationFormat>
  <Paragraphs>39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دبوس تثبيت</vt:lpstr>
      <vt:lpstr>بسم الله الرحمن الرحيم </vt:lpstr>
      <vt:lpstr>استقبال العينات في المختبر </vt:lpstr>
      <vt:lpstr>تجفيف العينات الترابية Drying</vt:lpstr>
      <vt:lpstr>خلط العينات Mixing </vt:lpstr>
      <vt:lpstr>طحن ونخل العينات Grinding and Sieving   </vt:lpstr>
      <vt:lpstr>خزن العينات Storage</vt:lpstr>
      <vt:lpstr>يجب على الشخص القائم بالتحليل اتباع بعض الخطوات اثناء اجراء التحليلات الكيميائية :  </vt:lpstr>
      <vt:lpstr>ملاحظات عند اخذ العينات من الترب الملحية  </vt:lpstr>
      <vt:lpstr>عرض تقديمي في PowerPoint</vt:lpstr>
      <vt:lpstr>الواجب البيتي الاول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8</cp:revision>
  <dcterms:created xsi:type="dcterms:W3CDTF">2021-05-17T19:43:15Z</dcterms:created>
  <dcterms:modified xsi:type="dcterms:W3CDTF">2021-05-17T20:24:24Z</dcterms:modified>
</cp:coreProperties>
</file>